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9" r:id="rId3"/>
    <p:sldId id="300" r:id="rId4"/>
    <p:sldId id="311" r:id="rId5"/>
    <p:sldId id="301" r:id="rId6"/>
    <p:sldId id="304" r:id="rId7"/>
    <p:sldId id="305" r:id="rId8"/>
    <p:sldId id="303" r:id="rId9"/>
    <p:sldId id="307" r:id="rId10"/>
    <p:sldId id="308" r:id="rId11"/>
    <p:sldId id="30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024ABE"/>
    <a:srgbClr val="013281"/>
    <a:srgbClr val="225422"/>
    <a:srgbClr val="FF6600"/>
    <a:srgbClr val="005392"/>
    <a:srgbClr val="002846"/>
    <a:srgbClr val="AC0000"/>
    <a:srgbClr val="DE0000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2895" autoAdjust="0"/>
  </p:normalViewPr>
  <p:slideViewPr>
    <p:cSldViewPr>
      <p:cViewPr>
        <p:scale>
          <a:sx n="73" d="100"/>
          <a:sy n="73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A135C-FF1F-4564-BEBD-F64D0AC90056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33225-8CF0-4F22-A7A6-02F1610D3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4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33225-8CF0-4F22-A7A6-02F1610D320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11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1311" y="1916832"/>
            <a:ext cx="9144000" cy="4360143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17895" y="162949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3076" name="Прямоугольник 4"/>
          <p:cNvSpPr>
            <a:spLocks noChangeArrowheads="1"/>
          </p:cNvSpPr>
          <p:nvPr/>
        </p:nvSpPr>
        <p:spPr bwMode="auto">
          <a:xfrm>
            <a:off x="6743700" y="6275388"/>
            <a:ext cx="1428750" cy="7143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algn="ctr" defTabSz="957263"/>
            <a:endParaRPr lang="en-US" sz="19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5159391"/>
            <a:ext cx="8892480" cy="1089846"/>
          </a:xfrm>
        </p:spPr>
        <p:txBody>
          <a:bodyPr rtlCol="0">
            <a:normAutofit/>
          </a:bodyPr>
          <a:lstStyle/>
          <a:p>
            <a:pPr algn="r">
              <a:spcBef>
                <a:spcPts val="580"/>
              </a:spcBef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Главный внештатный специалист по ОМР МЗ СО</a:t>
            </a:r>
          </a:p>
          <a:p>
            <a:pPr algn="r">
              <a:spcBef>
                <a:spcPts val="580"/>
              </a:spcBef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Кузнецов М.В. </a:t>
            </a:r>
            <a:endParaRPr lang="ru-RU" sz="1800" dirty="0"/>
          </a:p>
        </p:txBody>
      </p:sp>
      <p:sp>
        <p:nvSpPr>
          <p:cNvPr id="3083" name="Заголовок 11"/>
          <p:cNvSpPr>
            <a:spLocks noGrp="1"/>
          </p:cNvSpPr>
          <p:nvPr>
            <p:ph type="ctrTitle"/>
          </p:nvPr>
        </p:nvSpPr>
        <p:spPr>
          <a:xfrm>
            <a:off x="269415" y="2276872"/>
            <a:ext cx="8640960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Критерии оценки эффективности работы медицинских организаций 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Самарской области. </a:t>
            </a:r>
            <a:endParaRPr lang="ru-RU" sz="36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-1" y="6326134"/>
            <a:ext cx="916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САМАРА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декабрь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201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-2288755" y="3926632"/>
            <a:ext cx="4637510" cy="59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2500" lnSpcReduction="10000"/>
          </a:bodyPr>
          <a:lstStyle/>
          <a:p>
            <a:pPr algn="ctr">
              <a:defRPr/>
            </a:pPr>
            <a:r>
              <a:rPr lang="ru-RU" sz="3200" b="1" dirty="0" smtClean="0"/>
              <a:t>Удовлетворенность </a:t>
            </a:r>
            <a:r>
              <a:rPr lang="ru-RU" sz="3200" b="1" dirty="0"/>
              <a:t>и качество медицинской </a:t>
            </a:r>
            <a:r>
              <a:rPr lang="ru-RU" sz="3200" b="1" dirty="0" smtClean="0"/>
              <a:t>помощи (</a:t>
            </a:r>
            <a:r>
              <a:rPr lang="ru-RU" sz="3200" b="1" dirty="0" err="1" smtClean="0"/>
              <a:t>справочно</a:t>
            </a:r>
            <a:r>
              <a:rPr lang="ru-RU" sz="3200" b="1" dirty="0" smtClean="0"/>
              <a:t>).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-2268264" y="3949248"/>
            <a:ext cx="483113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48726"/>
              </p:ext>
            </p:extLst>
          </p:nvPr>
        </p:nvGraphicFramePr>
        <p:xfrm>
          <a:off x="323529" y="1412774"/>
          <a:ext cx="8568058" cy="3312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623"/>
                <a:gridCol w="3496551"/>
                <a:gridCol w="3153678"/>
                <a:gridCol w="1522206"/>
              </a:tblGrid>
              <a:tr h="925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Обоснованные жалобы (ТФОМС, МЗ СО)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На 10000 населения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87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МЗ СО обоснованные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87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МЗ СО частично обоснованные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87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ТФОМС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25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Дефекты оказания медицинской помощи (обоснованные и </a:t>
                      </a:r>
                      <a:r>
                        <a:rPr lang="ru-RU" sz="1400" b="1" u="none" strike="noStrike" dirty="0" err="1">
                          <a:effectLst/>
                        </a:rPr>
                        <a:t>неотвеченные</a:t>
                      </a:r>
                      <a:r>
                        <a:rPr lang="ru-RU" sz="1400" b="1" u="none" strike="noStrike" dirty="0">
                          <a:effectLst/>
                        </a:rPr>
                        <a:t>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абс. Число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96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67500" lnSpcReduction="20000"/>
          </a:bodyPr>
          <a:lstStyle/>
          <a:p>
            <a:pPr algn="ctr">
              <a:defRPr/>
            </a:pPr>
            <a:r>
              <a:rPr lang="ru-RU" sz="3200" b="1" dirty="0" smtClean="0"/>
              <a:t>Соответствие представленных сведений официальным формам статистического наблюдения. 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04048" y="6171376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-2268264" y="3949248"/>
            <a:ext cx="483113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8313" y="1582341"/>
            <a:ext cx="84232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Нарушение порядка представления статистической информации, а равно представление недостоверной статистической информации влечет ответственность, установленную статьей 13.19 Кодекса Российской Федерации об административных правонарушениях</a:t>
            </a:r>
          </a:p>
          <a:p>
            <a:r>
              <a:rPr lang="ru-RU" sz="2400" dirty="0"/>
              <a:t>от 30.12.2001 № 195-ФЗ, а также статьей 3 Закона Российской Федерации от 13.05.1992 № 2761-1 "Об ответственности за нарушение порядка представления государственной статистической отчетности"</a:t>
            </a:r>
          </a:p>
        </p:txBody>
      </p:sp>
    </p:spTree>
    <p:extLst>
      <p:ext uri="{BB962C8B-B14F-4D97-AF65-F5344CB8AC3E}">
        <p14:creationId xmlns:p14="http://schemas.microsoft.com/office/powerpoint/2010/main" val="39387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57587" y="2132856"/>
            <a:ext cx="8422655" cy="2502299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Tx/>
              <a:buChar char="-"/>
              <a:defRPr/>
            </a:pPr>
            <a:r>
              <a:rPr lang="ru-RU" sz="2600" b="1" dirty="0" smtClean="0">
                <a:solidFill>
                  <a:srgbClr val="002846"/>
                </a:solidFill>
              </a:rPr>
              <a:t>медицинские организации оказывающие первичную медико-санитарную помощь;</a:t>
            </a:r>
          </a:p>
          <a:p>
            <a:pPr marL="457200" indent="-457200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  <a:p>
            <a:pPr marL="457200" indent="-457200">
              <a:buFontTx/>
              <a:buChar char="-"/>
              <a:defRPr/>
            </a:pPr>
            <a:r>
              <a:rPr lang="ru-RU" sz="2600" b="1" dirty="0">
                <a:solidFill>
                  <a:srgbClr val="002846"/>
                </a:solidFill>
              </a:rPr>
              <a:t>м</a:t>
            </a:r>
            <a:r>
              <a:rPr lang="ru-RU" sz="2600" b="1" dirty="0" smtClean="0">
                <a:solidFill>
                  <a:srgbClr val="002846"/>
                </a:solidFill>
              </a:rPr>
              <a:t>едицинские организации оказывающие специализированную медицинскую помощь (в условиях стационара);</a:t>
            </a:r>
          </a:p>
          <a:p>
            <a:pPr marL="457200" indent="-457200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  <a:p>
            <a:pPr marL="457200" indent="-457200">
              <a:buFontTx/>
              <a:buChar char="-"/>
              <a:defRPr/>
            </a:pPr>
            <a:r>
              <a:rPr lang="ru-RU" sz="2600" b="1" dirty="0">
                <a:solidFill>
                  <a:srgbClr val="002846"/>
                </a:solidFill>
              </a:rPr>
              <a:t>м</a:t>
            </a:r>
            <a:r>
              <a:rPr lang="ru-RU" sz="2600" b="1" dirty="0" smtClean="0">
                <a:solidFill>
                  <a:srgbClr val="002846"/>
                </a:solidFill>
              </a:rPr>
              <a:t>едицинские организации смешанного типа.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ru-RU" sz="3200" b="1" dirty="0" smtClean="0"/>
              <a:t>Критерии.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6200000" flipV="1">
            <a:off x="109729" y="2200482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200000" flipV="1">
            <a:off x="109728" y="3460833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125530" y="4883012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5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181" y="2676820"/>
            <a:ext cx="8422655" cy="2502299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Tx/>
              <a:buChar char="-"/>
              <a:defRPr/>
            </a:pPr>
            <a:r>
              <a:rPr lang="ru-RU" sz="2600" b="1" dirty="0" smtClean="0">
                <a:solidFill>
                  <a:srgbClr val="002846"/>
                </a:solidFill>
              </a:rPr>
              <a:t>Общие демографические показатели; </a:t>
            </a:r>
          </a:p>
          <a:p>
            <a:pPr marL="457200" indent="-457200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  <a:p>
            <a:pPr marL="457200" indent="-457200">
              <a:buFontTx/>
              <a:buChar char="-"/>
              <a:defRPr/>
            </a:pPr>
            <a:r>
              <a:rPr lang="ru-RU" sz="2600" b="1" dirty="0">
                <a:solidFill>
                  <a:srgbClr val="002846"/>
                </a:solidFill>
              </a:rPr>
              <a:t>Работа амбулаторно-поликлинической службы, </a:t>
            </a:r>
            <a:r>
              <a:rPr lang="ru-RU" sz="2600" b="1" dirty="0" smtClean="0">
                <a:solidFill>
                  <a:srgbClr val="002846"/>
                </a:solidFill>
              </a:rPr>
              <a:t>ВОП;</a:t>
            </a:r>
          </a:p>
          <a:p>
            <a:pPr marL="457200" indent="-457200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  <a:p>
            <a:pPr marL="457200" indent="-457200">
              <a:buFontTx/>
              <a:buChar char="-"/>
              <a:defRPr/>
            </a:pPr>
            <a:r>
              <a:rPr lang="ru-RU" sz="2600" b="1" dirty="0">
                <a:solidFill>
                  <a:srgbClr val="002846"/>
                </a:solidFill>
              </a:rPr>
              <a:t>Профилактическая </a:t>
            </a:r>
            <a:r>
              <a:rPr lang="ru-RU" sz="2600" b="1" dirty="0" smtClean="0">
                <a:solidFill>
                  <a:srgbClr val="002846"/>
                </a:solidFill>
              </a:rPr>
              <a:t>работа;</a:t>
            </a:r>
          </a:p>
          <a:p>
            <a:pPr marL="457200" indent="-457200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  <a:p>
            <a:pPr marL="457200" indent="-457200">
              <a:buFontTx/>
              <a:buChar char="-"/>
              <a:defRPr/>
            </a:pPr>
            <a:r>
              <a:rPr lang="ru-RU" sz="2600" b="1" dirty="0">
                <a:solidFill>
                  <a:srgbClr val="002846"/>
                </a:solidFill>
              </a:rPr>
              <a:t>Работа стационарных </a:t>
            </a:r>
            <a:r>
              <a:rPr lang="ru-RU" sz="2600" b="1" dirty="0" smtClean="0">
                <a:solidFill>
                  <a:srgbClr val="002846"/>
                </a:solidFill>
              </a:rPr>
              <a:t>подразделений;</a:t>
            </a:r>
          </a:p>
          <a:p>
            <a:pPr marL="457200" indent="-457200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  <a:p>
            <a:pPr marL="457200" indent="-457200">
              <a:buFontTx/>
              <a:buChar char="-"/>
              <a:defRPr/>
            </a:pPr>
            <a:r>
              <a:rPr lang="ru-RU" sz="2600" b="1" dirty="0">
                <a:solidFill>
                  <a:srgbClr val="002846"/>
                </a:solidFill>
              </a:rPr>
              <a:t>Удовлетворенность и качество медицинской </a:t>
            </a:r>
            <a:r>
              <a:rPr lang="ru-RU" sz="2600" b="1" dirty="0" smtClean="0">
                <a:solidFill>
                  <a:srgbClr val="002846"/>
                </a:solidFill>
              </a:rPr>
              <a:t>помощи (справочная информация).</a:t>
            </a:r>
          </a:p>
          <a:p>
            <a:pPr marL="457200" indent="-457200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ru-RU" sz="3200" b="1" dirty="0" smtClean="0"/>
              <a:t>Критерии.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6200000" flipV="1">
            <a:off x="89414" y="1804401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200000" flipV="1">
            <a:off x="89410" y="2740754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89411" y="3676858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6200000" flipV="1">
            <a:off x="89412" y="5426977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6200000" flipV="1">
            <a:off x="89414" y="4606827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58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181" y="2676820"/>
            <a:ext cx="8422655" cy="2502299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lvl="0" indent="-285750" algn="just">
              <a:buFontTx/>
              <a:buChar char="-"/>
            </a:pP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</a:rPr>
              <a:t>Р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</a:rPr>
              <a:t>аспоряжение 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</a:rPr>
              <a:t>Правительства Самарской области от 12.04.2013 № 209-р «Об утверждении Плана мероприятий (</a:t>
            </a:r>
            <a:r>
              <a:rPr lang="ru-RU" altLang="ru-RU" b="1" dirty="0">
                <a:solidFill>
                  <a:srgbClr val="860000"/>
                </a:solidFill>
              </a:rPr>
              <a:t>«дорожной карты»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altLang="ru-RU" b="1" dirty="0">
                <a:solidFill>
                  <a:srgbClr val="860000"/>
                </a:solidFill>
              </a:rPr>
              <a:t> 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</a:rPr>
              <a:t>«Изменения в отраслях социальной сферы, направленные на повышение эффективности здравоохранения в Самарской области на 2013 – 2018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</a:rPr>
              <a:t>годы».</a:t>
            </a:r>
          </a:p>
          <a:p>
            <a:pPr lvl="0" algn="just"/>
            <a:endParaRPr lang="en-US" alt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Приказ министерства здравоохранения Самарской области от 02.07.2018 № 800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b="1" dirty="0" smtClean="0">
                <a:solidFill>
                  <a:srgbClr val="860000"/>
                </a:solidFill>
              </a:rPr>
              <a:t>О </a:t>
            </a:r>
            <a:r>
              <a:rPr lang="ru-RU" b="1" dirty="0">
                <a:solidFill>
                  <a:srgbClr val="860000"/>
                </a:solidFill>
              </a:rPr>
              <a:t>мероприятиях по снижению смертности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сохранению и укреплению здоровья, формированию здорового образа жизни, направленных на увеличение продолжительности жизни населения Самарской области на 2018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год».</a:t>
            </a:r>
          </a:p>
          <a:p>
            <a:pPr lvl="0" algn="just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Постановление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Правительства Самарской области от 27.12.2017 №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900 «Об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утверждении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территориальной программы государственных гарантий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бесплатного оказания гражданам медицинской помощи в Самарской области на 2018 год и на плановый период 2019 и 2020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годов»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- 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Сигнальные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показатели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ежемесячного мониторинга смертности МЗ РФ.</a:t>
            </a:r>
          </a:p>
          <a:p>
            <a:pPr marL="457200" indent="-457200" algn="just">
              <a:buFontTx/>
              <a:buChar char="-"/>
              <a:defRPr/>
            </a:pPr>
            <a:endParaRPr lang="ru-RU" sz="2600" b="1" dirty="0" smtClean="0">
              <a:solidFill>
                <a:srgbClr val="002846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ru-RU" sz="3200" b="1" dirty="0" smtClean="0"/>
              <a:t>Нормативные правовые акты.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6200000" flipV="1">
            <a:off x="89414" y="1663521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89411" y="3385652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6200000" flipV="1">
            <a:off x="89412" y="5989748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6200000" flipV="1">
            <a:off x="89414" y="4757553"/>
            <a:ext cx="582409" cy="86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8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 lnSpcReduction="10000"/>
          </a:bodyPr>
          <a:lstStyle/>
          <a:p>
            <a:pPr algn="ctr">
              <a:defRPr/>
            </a:pPr>
            <a:r>
              <a:rPr lang="ru-RU" sz="3200" b="1" dirty="0" smtClean="0"/>
              <a:t>Общие </a:t>
            </a:r>
            <a:r>
              <a:rPr lang="ru-RU" sz="3200" b="1" dirty="0"/>
              <a:t>демографические </a:t>
            </a:r>
            <a:r>
              <a:rPr lang="ru-RU" sz="3200" b="1" dirty="0" smtClean="0"/>
              <a:t>показатели.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-2268264" y="3949248"/>
            <a:ext cx="483113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432142"/>
              </p:ext>
            </p:extLst>
          </p:nvPr>
        </p:nvGraphicFramePr>
        <p:xfrm>
          <a:off x="214280" y="1408582"/>
          <a:ext cx="8814666" cy="5044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010"/>
                <a:gridCol w="4166734"/>
                <a:gridCol w="2674904"/>
                <a:gridCol w="1566018"/>
              </a:tblGrid>
              <a:tr h="666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Смертность населения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человек, на 1 тыс. населения                         (по сельским районам, малым городам)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11,8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9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Смертность населения от болезней системы кровообращения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 на 100 тыс. населения;                                    (по сельским районам, малым городам)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649,4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866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Смертность населения от цереброваскулярных болезней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2362">
                <a:tc v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192,8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7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Смертность от новообразований (в том числе от злокачественных)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Смертность от туберкулеза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11,8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86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Умерло от неустановленных причин ("R" класс XVIII МКБ)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66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Смертность населения в трудоспособном возрасте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число умерших в трудосспособном возрасте на 100 тыс. населения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484,5 (РФ 2017)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1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умерших в трудоспособном возрасте от новообразований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15,4% (РФ 2017)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7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умерших в трудоспособном возрасте от болезней системы кровообращения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30,2% (РФ 2017)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58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 lnSpcReduction="10000"/>
          </a:bodyPr>
          <a:lstStyle/>
          <a:p>
            <a:pPr algn="ctr">
              <a:defRPr/>
            </a:pPr>
            <a:r>
              <a:rPr lang="ru-RU" sz="3200" b="1" dirty="0" smtClean="0"/>
              <a:t>Работа </a:t>
            </a:r>
            <a:r>
              <a:rPr lang="ru-RU" sz="3200" b="1" dirty="0"/>
              <a:t>амбулаторно-поликлинической службы, ВОП</a:t>
            </a:r>
            <a:r>
              <a:rPr lang="ru-RU" sz="3200" b="1" dirty="0" smtClean="0"/>
              <a:t>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-2268264" y="3949248"/>
            <a:ext cx="483113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509764"/>
              </p:ext>
            </p:extLst>
          </p:nvPr>
        </p:nvGraphicFramePr>
        <p:xfrm>
          <a:off x="323528" y="1556542"/>
          <a:ext cx="8705417" cy="4248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966"/>
                <a:gridCol w="3552606"/>
                <a:gridCol w="3204236"/>
                <a:gridCol w="1546609"/>
              </a:tblGrid>
              <a:tr h="8987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Уровень вызовов скорой медицинской помощи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вызовов на одно застрахованное лицо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0,300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030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Уровень госпитализации в государственные учреждения здравоохранения в рамках программы ОМС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госпитализаций на одно застрахованное лицо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0,172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307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Объем медицинской помощи, оказываемой в условиях дневных стационаров в рамках программы ОМС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случаев лечения на одно застрахованное лицо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0,071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39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пациентов, воспользовавшихся электронной записью на прием к врачу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процент (от общего числа посещений в поликлинике)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71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ru-RU" sz="3200" b="1" dirty="0" smtClean="0"/>
              <a:t>Профилактическая </a:t>
            </a:r>
            <a:r>
              <a:rPr lang="ru-RU" sz="3200" b="1" dirty="0"/>
              <a:t>работа</a:t>
            </a:r>
            <a:r>
              <a:rPr lang="ru-RU" sz="3200" b="1" dirty="0" smtClean="0"/>
              <a:t>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-2268264" y="3949248"/>
            <a:ext cx="483113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95927"/>
              </p:ext>
            </p:extLst>
          </p:nvPr>
        </p:nvGraphicFramePr>
        <p:xfrm>
          <a:off x="323529" y="1412775"/>
          <a:ext cx="8568061" cy="4974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623"/>
                <a:gridCol w="4778020"/>
                <a:gridCol w="2409642"/>
                <a:gridCol w="984776"/>
              </a:tblGrid>
              <a:tr h="6139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лиц на одном терапевтическом участке, находящихся под диспансерным наблюдением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Ф.12, табл 3002, стр 3  / Ф 30, табл 1050, стр 7+8.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35%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42" marR="4942" marT="4942" marB="0" anchor="ctr"/>
                </a:tc>
              </a:tr>
              <a:tr h="867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ЗНО, выявленных впервые на ранних стадиях (I-II стадиях)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Форма 35 Приложение к приказу МЗ СО №800 вкладка онкология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62,0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  <a:tr h="740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пациентов со ЗНО, состоящих на учете с момента установления диагноза 5 лет и более, в общем числе пациентов со ЗНО, состоящих на учете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% (ТПГГ №900)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53,2%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  <a:tr h="1481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Полнота охвата больных с хроническими </a:t>
                      </a:r>
                      <a:r>
                        <a:rPr lang="ru-RU" sz="1400" b="1" u="none" strike="noStrike" dirty="0" err="1">
                          <a:effectLst/>
                        </a:rPr>
                        <a:t>обструктивными</a:t>
                      </a:r>
                      <a:r>
                        <a:rPr lang="ru-RU" sz="1400" b="1" u="none" strike="noStrike" dirty="0">
                          <a:effectLst/>
                        </a:rPr>
                        <a:t> болезнями легких и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бронхиальной </a:t>
                      </a:r>
                      <a:r>
                        <a:rPr lang="ru-RU" sz="1400" b="1" u="none" strike="noStrike" dirty="0">
                          <a:effectLst/>
                        </a:rPr>
                        <a:t>астмой диспансерным наблюдением (отношение числа больных, состоящих на диспансерном учете по поводу данного заболевания, к общему числу зарегистрированных больных с данным заболеванием)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Форма 12, </a:t>
                      </a:r>
                      <a:r>
                        <a:rPr lang="ru-RU" sz="1400" u="none" strike="noStrike" dirty="0" err="1">
                          <a:effectLst/>
                        </a:rPr>
                        <a:t>табл</a:t>
                      </a:r>
                      <a:r>
                        <a:rPr lang="ru-RU" sz="1400" u="none" strike="noStrike" dirty="0">
                          <a:effectLst/>
                        </a:rPr>
                        <a:t> 3000, </a:t>
                      </a:r>
                      <a:r>
                        <a:rPr lang="ru-RU" sz="1400" u="none" strike="noStrike" dirty="0" err="1">
                          <a:effectLst/>
                        </a:rPr>
                        <a:t>стр</a:t>
                      </a:r>
                      <a:r>
                        <a:rPr lang="ru-RU" sz="1400" u="none" strike="noStrike" dirty="0">
                          <a:effectLst/>
                        </a:rPr>
                        <a:t>  , графы 4, 15. Приложение к приказу МЗ СО № 800 (вкладка органы дыхания)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75%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42" marR="4942" marT="494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718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Полнота охвата больных с цереброваскулярными заболеваниями диспансерным наблюдением (отношение числа больных, состоящих на диспансерном учете по поводу данного заболевания, к общему числу зарегистрированных больных с данным заболеванием)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Форма 12, </a:t>
                      </a:r>
                      <a:r>
                        <a:rPr lang="ru-RU" sz="1400" u="none" strike="noStrike" dirty="0" err="1">
                          <a:effectLst/>
                        </a:rPr>
                        <a:t>табл</a:t>
                      </a:r>
                      <a:r>
                        <a:rPr lang="ru-RU" sz="1400" u="none" strike="noStrike" dirty="0">
                          <a:effectLst/>
                        </a:rPr>
                        <a:t> 3000, </a:t>
                      </a:r>
                      <a:r>
                        <a:rPr lang="ru-RU" sz="1400" u="none" strike="noStrike" dirty="0" err="1">
                          <a:effectLst/>
                        </a:rPr>
                        <a:t>стр</a:t>
                      </a:r>
                      <a:r>
                        <a:rPr lang="ru-RU" sz="1400" u="none" strike="noStrike" dirty="0">
                          <a:effectLst/>
                        </a:rPr>
                        <a:t>  10.6, графы 4, 15. Приложение 1 к приказу МЗ СО № 800(вкладка ЦВБ)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ru-RU" sz="3200" b="1" dirty="0" smtClean="0"/>
              <a:t>Профилактическая </a:t>
            </a:r>
            <a:r>
              <a:rPr lang="ru-RU" sz="3200" b="1" dirty="0"/>
              <a:t>работа</a:t>
            </a:r>
            <a:r>
              <a:rPr lang="ru-RU" sz="3200" b="1" dirty="0" smtClean="0"/>
              <a:t>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-2268264" y="3949248"/>
            <a:ext cx="483113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266415"/>
              </p:ext>
            </p:extLst>
          </p:nvPr>
        </p:nvGraphicFramePr>
        <p:xfrm>
          <a:off x="274041" y="1412776"/>
          <a:ext cx="8754905" cy="4974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250"/>
                <a:gridCol w="4882215"/>
                <a:gridCol w="2462189"/>
                <a:gridCol w="1006251"/>
              </a:tblGrid>
              <a:tr h="14203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1" u="none" strike="noStrike" dirty="0">
                          <a:effectLst/>
                        </a:rPr>
                        <a:t>Полнота охвата  диспансерным наблюдением больных с язвенной болезнью (отношение числа больных, состоящих на диспансерном учете по поводу данного заболевания, к общему числу зарегистрированных больных с данным заболеванием)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Форма 12, </a:t>
                      </a:r>
                      <a:r>
                        <a:rPr lang="ru-RU" sz="1400" u="none" strike="noStrike" dirty="0" err="1">
                          <a:effectLst/>
                        </a:rPr>
                        <a:t>табл</a:t>
                      </a:r>
                      <a:r>
                        <a:rPr lang="ru-RU" sz="1400" u="none" strike="noStrike" dirty="0">
                          <a:effectLst/>
                        </a:rPr>
                        <a:t> 3000, </a:t>
                      </a:r>
                      <a:r>
                        <a:rPr lang="ru-RU" sz="1400" u="none" strike="noStrike" dirty="0" err="1">
                          <a:effectLst/>
                        </a:rPr>
                        <a:t>стр</a:t>
                      </a:r>
                      <a:r>
                        <a:rPr lang="ru-RU" sz="1400" u="none" strike="noStrike" dirty="0">
                          <a:effectLst/>
                        </a:rPr>
                        <a:t> 12.1, графы 4, 15. Приложение 1 к приказу МЗ СО № 800 (вкладка пищеварение)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85.2%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  <a:tr h="888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лиц, с болезнями печени, состоящих на диспансерном учете от числа всех лиц с заболеваниями печени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Форма 12, </a:t>
                      </a:r>
                      <a:r>
                        <a:rPr lang="ru-RU" sz="1400" u="none" strike="noStrike" dirty="0" err="1">
                          <a:effectLst/>
                        </a:rPr>
                        <a:t>табл</a:t>
                      </a:r>
                      <a:r>
                        <a:rPr lang="ru-RU" sz="1400" u="none" strike="noStrike" dirty="0">
                          <a:effectLst/>
                        </a:rPr>
                        <a:t> 3000, </a:t>
                      </a:r>
                      <a:r>
                        <a:rPr lang="ru-RU" sz="1400" u="none" strike="noStrike" dirty="0" err="1">
                          <a:effectLst/>
                        </a:rPr>
                        <a:t>стр</a:t>
                      </a:r>
                      <a:r>
                        <a:rPr lang="ru-RU" sz="1400" u="none" strike="noStrike" dirty="0">
                          <a:effectLst/>
                        </a:rPr>
                        <a:t> 12.7, графы 4, 15. Приложение 1 к приказу МЗ СО № 800 (вкладка пищеварение)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70%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  <a:tr h="888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Доля лиц, с болезнями поджелудочной железы, состоящих на диспансерном учете от числа всех лиц с заболеваниями поджелудочной железы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Форма 12, </a:t>
                      </a:r>
                      <a:r>
                        <a:rPr lang="ru-RU" sz="1400" u="none" strike="noStrike" dirty="0" err="1">
                          <a:effectLst/>
                        </a:rPr>
                        <a:t>табл</a:t>
                      </a:r>
                      <a:r>
                        <a:rPr lang="ru-RU" sz="1400" u="none" strike="noStrike" dirty="0">
                          <a:effectLst/>
                        </a:rPr>
                        <a:t> 3000, </a:t>
                      </a:r>
                      <a:r>
                        <a:rPr lang="ru-RU" sz="1400" u="none" strike="noStrike" dirty="0" err="1">
                          <a:effectLst/>
                        </a:rPr>
                        <a:t>стр</a:t>
                      </a:r>
                      <a:r>
                        <a:rPr lang="ru-RU" sz="1400" u="none" strike="noStrike" dirty="0">
                          <a:effectLst/>
                        </a:rPr>
                        <a:t> 12.9, графы 4, 15. Приложение 1 к приказу МЗ СО № 800 (вкладка пищеварение)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53.8%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  <a:tr h="888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Количество женщин в возрасте старше 40 лет, прошедших </a:t>
                      </a:r>
                      <a:r>
                        <a:rPr lang="ru-RU" sz="1400" b="1" u="none" strike="noStrike" dirty="0" err="1">
                          <a:effectLst/>
                        </a:rPr>
                        <a:t>маммографическое</a:t>
                      </a:r>
                      <a:r>
                        <a:rPr lang="ru-RU" sz="1400" b="1" u="none" strike="noStrike" dirty="0">
                          <a:effectLst/>
                        </a:rPr>
                        <a:t> обследование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доля прошедших обследование (%) от подлежащих обследованию в текущем году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  <a:tr h="888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Охват диспансерными осмотрами взрослого населения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доля осмотренных от подлежащих по плану (по принятым к оплате счетам) по данным ТФОМС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95%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42" marR="4942" marT="494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8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28625" y="337449"/>
            <a:ext cx="5599509" cy="931863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 lnSpcReduction="10000"/>
          </a:bodyPr>
          <a:lstStyle/>
          <a:p>
            <a:pPr algn="ctr">
              <a:defRPr/>
            </a:pPr>
            <a:r>
              <a:rPr lang="ru-RU" sz="3200" b="1" dirty="0" smtClean="0"/>
              <a:t>Работа </a:t>
            </a:r>
            <a:r>
              <a:rPr lang="ru-RU" sz="3200" b="1" dirty="0"/>
              <a:t>стационарных </a:t>
            </a:r>
            <a:r>
              <a:rPr lang="ru-RU" sz="3200" b="1" dirty="0" smtClean="0"/>
              <a:t>подразделений.</a:t>
            </a:r>
            <a:endParaRPr lang="ru-RU" sz="3200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8313" y="1160462"/>
            <a:ext cx="8423275" cy="792163"/>
          </a:xfrm>
          <a:prstGeom prst="roundRect">
            <a:avLst>
              <a:gd name="adj" fmla="val 34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660000"/>
              </a:solidFill>
            </a:endParaRPr>
          </a:p>
        </p:txBody>
      </p:sp>
      <p:pic>
        <p:nvPicPr>
          <p:cNvPr id="25" name="Picture 14" descr="https://upload.wikimedia.org/wikipedia/commons/thumb/4/44/Coat_of_Arms_of_Samara_oblast.png/138px-Coat_of_Arms_of_Samara_obl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4" y="162433"/>
            <a:ext cx="739128" cy="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3"/>
          <p:cNvSpPr>
            <a:spLocks noChangeArrowheads="1"/>
          </p:cNvSpPr>
          <p:nvPr/>
        </p:nvSpPr>
        <p:spPr bwMode="auto">
          <a:xfrm>
            <a:off x="5076056" y="5112544"/>
            <a:ext cx="8569325" cy="432593"/>
          </a:xfrm>
          <a:prstGeom prst="roundRect">
            <a:avLst>
              <a:gd name="adj" fmla="val 825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defTabSz="957263"/>
            <a:endParaRPr lang="ru-RU" sz="1600" dirty="0">
              <a:solidFill>
                <a:srgbClr val="660000"/>
              </a:solidFill>
              <a:latin typeface="Georgia" pitchFamily="18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14280" y="6676656"/>
            <a:ext cx="8824943" cy="71438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28758" y="6596379"/>
            <a:ext cx="1500188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6200000" flipV="1">
            <a:off x="-2268264" y="3949248"/>
            <a:ext cx="483113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326680"/>
              </p:ext>
            </p:extLst>
          </p:nvPr>
        </p:nvGraphicFramePr>
        <p:xfrm>
          <a:off x="214280" y="1412776"/>
          <a:ext cx="8814666" cy="5183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010"/>
                <a:gridCol w="3597190"/>
                <a:gridCol w="3244448"/>
                <a:gridCol w="1566018"/>
              </a:tblGrid>
              <a:tr h="942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Средняя продолжительность пребывания пациента на койке в государственных учреждениях здравоохранения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дней (постановление 209-р)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11,10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8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Среднегодовая занятость койки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дней (постановление 209-р)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328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511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Число исследований на 1 пользованного больного в стационаре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(ф.30, т.5300, т.3100, стр 1, гр 10+13), шт.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656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Частота расхождения клинических и патологоанатомических диагнозов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1,50%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0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Больничная летальность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АППГ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035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Летальность от пневмонии в стационаре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% среди всех пролеченных с этим диагнозом пациентов. Приложение к приказу МЗ СО № 800 (вкладка органы дыхания)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0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Послеоперационная летальность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АППГ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801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Хирургическая активность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40% - до 50 коек, 50% - городские ЛПУ,                                  75%  - специализированные ЛПУ.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801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Штрафные санкции по результатам экспертизы качества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Удельный вес денежных средств, снятых по результатам ЭКМП СМО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56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1073</Words>
  <Application>Microsoft Office PowerPoint</Application>
  <PresentationFormat>Экран (4:3)</PresentationFormat>
  <Paragraphs>183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Критерии оценки эффективности работы медицинских организаций  Самарской области.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Реструктуризация системы нейрореабилитации в Самарской области. Открытие пилотного отделения на базе ГБУЗ СО Самарская городская клиническая больница №2 им.Н.А.Семашко.</dc:title>
  <dc:creator>sochinskaya</dc:creator>
  <cp:lastModifiedBy>sochinskaya</cp:lastModifiedBy>
  <cp:revision>146</cp:revision>
  <dcterms:created xsi:type="dcterms:W3CDTF">2015-11-19T06:04:01Z</dcterms:created>
  <dcterms:modified xsi:type="dcterms:W3CDTF">2018-12-17T17:22:33Z</dcterms:modified>
</cp:coreProperties>
</file>